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39" d="100"/>
          <a:sy n="39" d="100"/>
        </p:scale>
        <p:origin x="960"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2/3/2017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2/3/2017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Film Production</a:t>
            </a:r>
            <a:endParaRPr lang="en-US" dirty="0"/>
          </a:p>
        </p:txBody>
      </p:sp>
      <p:sp>
        <p:nvSpPr>
          <p:cNvPr id="3" name="Subtitle 2"/>
          <p:cNvSpPr>
            <a:spLocks noGrp="1"/>
          </p:cNvSpPr>
          <p:nvPr>
            <p:ph type="subTitle" idx="1"/>
          </p:nvPr>
        </p:nvSpPr>
        <p:spPr/>
        <p:txBody>
          <a:bodyPr/>
          <a:lstStyle/>
          <a:p>
            <a:r>
              <a:rPr lang="en-US" dirty="0" smtClean="0"/>
              <a:t>Molly.gardner09@gmail.com</a:t>
            </a:r>
            <a:endParaRPr lang="en-US" dirty="0"/>
          </a:p>
        </p:txBody>
      </p:sp>
    </p:spTree>
    <p:extLst>
      <p:ext uri="{BB962C8B-B14F-4D97-AF65-F5344CB8AC3E}">
        <p14:creationId xmlns:p14="http://schemas.microsoft.com/office/powerpoint/2010/main" val="529013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1-26 at 5.27.57 PM.png"/>
          <p:cNvPicPr>
            <a:picLocks noGrp="1" noChangeAspect="1"/>
          </p:cNvPicPr>
          <p:nvPr>
            <p:ph idx="1"/>
          </p:nvPr>
        </p:nvPicPr>
        <p:blipFill>
          <a:blip r:embed="rId2">
            <a:extLst>
              <a:ext uri="{28A0092B-C50C-407E-A947-70E740481C1C}">
                <a14:useLocalDpi xmlns:a14="http://schemas.microsoft.com/office/drawing/2010/main" val="0"/>
              </a:ext>
            </a:extLst>
          </a:blip>
          <a:srcRect l="-27980" r="-27980"/>
          <a:stretch>
            <a:fillRect/>
          </a:stretch>
        </p:blipFill>
        <p:spPr>
          <a:xfrm>
            <a:off x="-900786" y="440963"/>
            <a:ext cx="14096855" cy="6005805"/>
          </a:xfrm>
        </p:spPr>
      </p:pic>
      <p:sp>
        <p:nvSpPr>
          <p:cNvPr id="5" name="TextBox 4"/>
          <p:cNvSpPr txBox="1"/>
          <p:nvPr/>
        </p:nvSpPr>
        <p:spPr>
          <a:xfrm>
            <a:off x="590680" y="1853754"/>
            <a:ext cx="4275529" cy="461665"/>
          </a:xfrm>
          <a:prstGeom prst="rect">
            <a:avLst/>
          </a:prstGeom>
          <a:noFill/>
        </p:spPr>
        <p:txBody>
          <a:bodyPr wrap="none" rtlCol="0">
            <a:spAutoFit/>
          </a:bodyPr>
          <a:lstStyle/>
          <a:p>
            <a:pPr marL="285750" indent="-285750">
              <a:buFont typeface="Arial"/>
              <a:buChar char="•"/>
            </a:pPr>
            <a:r>
              <a:rPr lang="en-US" sz="2400" b="1" dirty="0" smtClean="0"/>
              <a:t>Choose Expert Workspace</a:t>
            </a:r>
            <a:endParaRPr lang="en-US" sz="2400" b="1" dirty="0"/>
          </a:p>
        </p:txBody>
      </p:sp>
    </p:spTree>
    <p:extLst>
      <p:ext uri="{BB962C8B-B14F-4D97-AF65-F5344CB8AC3E}">
        <p14:creationId xmlns:p14="http://schemas.microsoft.com/office/powerpoint/2010/main" val="814385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1-26 at 5.28.11 PM.png"/>
          <p:cNvPicPr>
            <a:picLocks noGrp="1" noChangeAspect="1"/>
          </p:cNvPicPr>
          <p:nvPr>
            <p:ph idx="1"/>
          </p:nvPr>
        </p:nvPicPr>
        <p:blipFill>
          <a:blip r:embed="rId2">
            <a:extLst>
              <a:ext uri="{28A0092B-C50C-407E-A947-70E740481C1C}">
                <a14:useLocalDpi xmlns:a14="http://schemas.microsoft.com/office/drawing/2010/main" val="0"/>
              </a:ext>
            </a:extLst>
          </a:blip>
          <a:srcRect l="-27711" r="-27711"/>
          <a:stretch>
            <a:fillRect/>
          </a:stretch>
        </p:blipFill>
        <p:spPr>
          <a:xfrm>
            <a:off x="-1839511" y="324902"/>
            <a:ext cx="16035207" cy="5761711"/>
          </a:xfrm>
        </p:spPr>
      </p:pic>
    </p:spTree>
    <p:extLst>
      <p:ext uri="{BB962C8B-B14F-4D97-AF65-F5344CB8AC3E}">
        <p14:creationId xmlns:p14="http://schemas.microsoft.com/office/powerpoint/2010/main" val="1603501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1-26 at 5.28.53 PM.png"/>
          <p:cNvPicPr>
            <a:picLocks noGrp="1" noChangeAspect="1"/>
          </p:cNvPicPr>
          <p:nvPr>
            <p:ph idx="1"/>
          </p:nvPr>
        </p:nvPicPr>
        <p:blipFill>
          <a:blip r:embed="rId2">
            <a:extLst>
              <a:ext uri="{28A0092B-C50C-407E-A947-70E740481C1C}">
                <a14:useLocalDpi xmlns:a14="http://schemas.microsoft.com/office/drawing/2010/main" val="0"/>
              </a:ext>
            </a:extLst>
          </a:blip>
          <a:srcRect l="-27711" r="-27711"/>
          <a:stretch>
            <a:fillRect/>
          </a:stretch>
        </p:blipFill>
        <p:spPr>
          <a:xfrm>
            <a:off x="-2033959" y="542219"/>
            <a:ext cx="16082169" cy="5778585"/>
          </a:xfrm>
        </p:spPr>
      </p:pic>
    </p:spTree>
    <p:extLst>
      <p:ext uri="{BB962C8B-B14F-4D97-AF65-F5344CB8AC3E}">
        <p14:creationId xmlns:p14="http://schemas.microsoft.com/office/powerpoint/2010/main" val="3318198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1-26 at 5.28.30 PM.png"/>
          <p:cNvPicPr>
            <a:picLocks noGrp="1" noChangeAspect="1"/>
          </p:cNvPicPr>
          <p:nvPr>
            <p:ph idx="1"/>
          </p:nvPr>
        </p:nvPicPr>
        <p:blipFill>
          <a:blip r:embed="rId2">
            <a:extLst>
              <a:ext uri="{28A0092B-C50C-407E-A947-70E740481C1C}">
                <a14:useLocalDpi xmlns:a14="http://schemas.microsoft.com/office/drawing/2010/main" val="0"/>
              </a:ext>
            </a:extLst>
          </a:blip>
          <a:srcRect l="-27845" r="-27845"/>
          <a:stretch>
            <a:fillRect/>
          </a:stretch>
        </p:blipFill>
        <p:spPr>
          <a:xfrm>
            <a:off x="-2154562" y="356723"/>
            <a:ext cx="16187407" cy="5816399"/>
          </a:xfrm>
        </p:spPr>
      </p:pic>
    </p:spTree>
    <p:extLst>
      <p:ext uri="{BB962C8B-B14F-4D97-AF65-F5344CB8AC3E}">
        <p14:creationId xmlns:p14="http://schemas.microsoft.com/office/powerpoint/2010/main" val="2355306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1-26 at 5.29.07 PM.png"/>
          <p:cNvPicPr>
            <a:picLocks noGrp="1" noChangeAspect="1"/>
          </p:cNvPicPr>
          <p:nvPr>
            <p:ph idx="1"/>
          </p:nvPr>
        </p:nvPicPr>
        <p:blipFill>
          <a:blip r:embed="rId2">
            <a:extLst>
              <a:ext uri="{28A0092B-C50C-407E-A947-70E740481C1C}">
                <a14:useLocalDpi xmlns:a14="http://schemas.microsoft.com/office/drawing/2010/main" val="0"/>
              </a:ext>
            </a:extLst>
          </a:blip>
          <a:srcRect l="-27786" r="-27786"/>
          <a:stretch>
            <a:fillRect/>
          </a:stretch>
        </p:blipFill>
        <p:spPr>
          <a:xfrm>
            <a:off x="-1647473" y="708866"/>
            <a:ext cx="15701467" cy="5641793"/>
          </a:xfrm>
        </p:spPr>
      </p:pic>
    </p:spTree>
    <p:extLst>
      <p:ext uri="{BB962C8B-B14F-4D97-AF65-F5344CB8AC3E}">
        <p14:creationId xmlns:p14="http://schemas.microsoft.com/office/powerpoint/2010/main" val="1876652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1-26 at 5.29.27 PM.png"/>
          <p:cNvPicPr>
            <a:picLocks noGrp="1" noChangeAspect="1"/>
          </p:cNvPicPr>
          <p:nvPr>
            <p:ph idx="1"/>
          </p:nvPr>
        </p:nvPicPr>
        <p:blipFill>
          <a:blip r:embed="rId2">
            <a:extLst>
              <a:ext uri="{28A0092B-C50C-407E-A947-70E740481C1C}">
                <a14:useLocalDpi xmlns:a14="http://schemas.microsoft.com/office/drawing/2010/main" val="0"/>
              </a:ext>
            </a:extLst>
          </a:blip>
          <a:srcRect l="-27996" r="-27996"/>
          <a:stretch>
            <a:fillRect/>
          </a:stretch>
        </p:blipFill>
        <p:spPr>
          <a:xfrm>
            <a:off x="-1335039" y="542219"/>
            <a:ext cx="15342352" cy="5512757"/>
          </a:xfrm>
        </p:spPr>
      </p:pic>
    </p:spTree>
    <p:extLst>
      <p:ext uri="{BB962C8B-B14F-4D97-AF65-F5344CB8AC3E}">
        <p14:creationId xmlns:p14="http://schemas.microsoft.com/office/powerpoint/2010/main" val="2471709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603275" cy="614028"/>
          </a:xfrm>
        </p:spPr>
        <p:txBody>
          <a:bodyPr/>
          <a:lstStyle/>
          <a:p>
            <a:r>
              <a:rPr lang="en-US" dirty="0" smtClean="0"/>
              <a:t>What is a story?</a:t>
            </a:r>
            <a:endParaRPr lang="en-US" dirty="0"/>
          </a:p>
        </p:txBody>
      </p:sp>
      <p:sp>
        <p:nvSpPr>
          <p:cNvPr id="3" name="Content Placeholder 2"/>
          <p:cNvSpPr>
            <a:spLocks noGrp="1"/>
          </p:cNvSpPr>
          <p:nvPr>
            <p:ph idx="1"/>
          </p:nvPr>
        </p:nvSpPr>
        <p:spPr>
          <a:xfrm>
            <a:off x="729595" y="1783316"/>
            <a:ext cx="10871002" cy="4726666"/>
          </a:xfrm>
        </p:spPr>
        <p:txBody>
          <a:bodyPr>
            <a:normAutofit/>
          </a:bodyPr>
          <a:lstStyle/>
          <a:p>
            <a:pPr marL="228600" lvl="1">
              <a:spcBef>
                <a:spcPts val="1000"/>
              </a:spcBef>
            </a:pPr>
            <a:r>
              <a:rPr lang="en-US" sz="2000" dirty="0"/>
              <a:t>A </a:t>
            </a:r>
            <a:r>
              <a:rPr lang="en-US" sz="2000" u="sng" dirty="0"/>
              <a:t>person</a:t>
            </a:r>
            <a:r>
              <a:rPr lang="en-US" sz="2000" dirty="0"/>
              <a:t> encountering </a:t>
            </a:r>
            <a:r>
              <a:rPr lang="en-US" sz="2000" u="sng" dirty="0"/>
              <a:t>obstacles</a:t>
            </a:r>
            <a:r>
              <a:rPr lang="en-US" sz="2000" dirty="0"/>
              <a:t> in pursuit of something they </a:t>
            </a:r>
            <a:r>
              <a:rPr lang="en-US" sz="2000" u="sng" dirty="0"/>
              <a:t>want</a:t>
            </a:r>
            <a:r>
              <a:rPr lang="en-US" sz="2000" dirty="0"/>
              <a:t>. </a:t>
            </a:r>
            <a:endParaRPr lang="en-US" sz="2000" dirty="0" smtClean="0"/>
          </a:p>
          <a:p>
            <a:pPr marL="228600" lvl="1">
              <a:spcBef>
                <a:spcPts val="1000"/>
              </a:spcBef>
            </a:pPr>
            <a:r>
              <a:rPr lang="en-US" sz="2000" dirty="0" smtClean="0"/>
              <a:t>Example:  A </a:t>
            </a:r>
            <a:r>
              <a:rPr lang="en-US" sz="2000" u="sng" dirty="0" smtClean="0"/>
              <a:t>man</a:t>
            </a:r>
            <a:r>
              <a:rPr lang="en-US" sz="2000" dirty="0" smtClean="0"/>
              <a:t> with a debilitating </a:t>
            </a:r>
            <a:r>
              <a:rPr lang="en-US" sz="2000" u="sng" dirty="0" smtClean="0"/>
              <a:t>stutter</a:t>
            </a:r>
            <a:r>
              <a:rPr lang="en-US" sz="2000" dirty="0" smtClean="0"/>
              <a:t> prepares for a date with the </a:t>
            </a:r>
            <a:r>
              <a:rPr lang="en-US" sz="2000" u="sng" dirty="0" smtClean="0"/>
              <a:t>girl</a:t>
            </a:r>
            <a:r>
              <a:rPr lang="en-US" sz="2000" dirty="0" smtClean="0"/>
              <a:t> of his dreams. </a:t>
            </a:r>
          </a:p>
          <a:p>
            <a:pPr marL="228600" lvl="1">
              <a:spcBef>
                <a:spcPts val="1000"/>
              </a:spcBef>
            </a:pPr>
            <a:r>
              <a:rPr lang="en-US" sz="2000" dirty="0" smtClean="0"/>
              <a:t>Express </a:t>
            </a:r>
            <a:r>
              <a:rPr lang="en-US" sz="2000" dirty="0"/>
              <a:t>your unique </a:t>
            </a:r>
            <a:r>
              <a:rPr lang="en-US" sz="2000" dirty="0" smtClean="0"/>
              <a:t>worldview </a:t>
            </a:r>
          </a:p>
          <a:p>
            <a:pPr marL="228600" lvl="1">
              <a:spcBef>
                <a:spcPts val="1000"/>
              </a:spcBef>
            </a:pPr>
            <a:r>
              <a:rPr lang="en-US" sz="2000" dirty="0" smtClean="0"/>
              <a:t>With a short film - jump into the story right away and keep it simple.</a:t>
            </a:r>
          </a:p>
          <a:p>
            <a:pPr marL="228600" lvl="1">
              <a:spcBef>
                <a:spcPts val="1000"/>
              </a:spcBef>
            </a:pPr>
            <a:r>
              <a:rPr lang="en-US" sz="2000" dirty="0" smtClean="0"/>
              <a:t>Irony </a:t>
            </a:r>
            <a:r>
              <a:rPr lang="mr-IN" sz="2000" dirty="0" smtClean="0"/>
              <a:t>–</a:t>
            </a:r>
            <a:r>
              <a:rPr lang="en-US" sz="2000" dirty="0" smtClean="0"/>
              <a:t> use irony to explore different points of view. </a:t>
            </a:r>
          </a:p>
          <a:p>
            <a:pPr marL="228600" lvl="1">
              <a:spcBef>
                <a:spcPts val="1000"/>
              </a:spcBef>
            </a:pPr>
            <a:r>
              <a:rPr lang="en-US" sz="2000" dirty="0" smtClean="0"/>
              <a:t>Situational Irony – A police car is robbed. </a:t>
            </a:r>
          </a:p>
          <a:p>
            <a:pPr marL="228600" lvl="1">
              <a:spcBef>
                <a:spcPts val="1000"/>
              </a:spcBef>
            </a:pPr>
            <a:r>
              <a:rPr lang="en-US" sz="2000" dirty="0" smtClean="0"/>
              <a:t>Dramatic Irony – The audience knows more than the character. </a:t>
            </a:r>
          </a:p>
          <a:p>
            <a:pPr marL="685800" lvl="2">
              <a:spcBef>
                <a:spcPts val="1000"/>
              </a:spcBef>
            </a:pPr>
            <a:r>
              <a:rPr lang="en-US" sz="2000" dirty="0"/>
              <a:t>Suspense = Expecting something to happen that doesn’t yet.</a:t>
            </a:r>
          </a:p>
          <a:p>
            <a:pPr marL="685800" lvl="2">
              <a:spcBef>
                <a:spcPts val="1000"/>
              </a:spcBef>
            </a:pPr>
            <a:r>
              <a:rPr lang="en-US" sz="2000" dirty="0"/>
              <a:t>Surprise = Something happens that you don’t expect</a:t>
            </a:r>
            <a:r>
              <a:rPr lang="en-US" sz="2000" dirty="0" smtClean="0"/>
              <a:t>.</a:t>
            </a:r>
            <a:endParaRPr lang="en-US" sz="2000" dirty="0"/>
          </a:p>
        </p:txBody>
      </p:sp>
    </p:spTree>
    <p:extLst>
      <p:ext uri="{BB962C8B-B14F-4D97-AF65-F5344CB8AC3E}">
        <p14:creationId xmlns:p14="http://schemas.microsoft.com/office/powerpoint/2010/main" val="63694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603275" cy="685234"/>
          </a:xfrm>
        </p:spPr>
        <p:txBody>
          <a:bodyPr/>
          <a:lstStyle/>
          <a:p>
            <a:r>
              <a:rPr lang="en-US" dirty="0" smtClean="0"/>
              <a:t>Pre-Production</a:t>
            </a:r>
            <a:endParaRPr lang="en-US" dirty="0"/>
          </a:p>
        </p:txBody>
      </p:sp>
      <p:sp>
        <p:nvSpPr>
          <p:cNvPr id="3" name="Content Placeholder 2"/>
          <p:cNvSpPr>
            <a:spLocks noGrp="1"/>
          </p:cNvSpPr>
          <p:nvPr>
            <p:ph idx="1"/>
          </p:nvPr>
        </p:nvSpPr>
        <p:spPr>
          <a:xfrm>
            <a:off x="1451579" y="1859622"/>
            <a:ext cx="9603275" cy="4099389"/>
          </a:xfrm>
        </p:spPr>
        <p:txBody>
          <a:bodyPr>
            <a:normAutofit fontScale="92500"/>
          </a:bodyPr>
          <a:lstStyle/>
          <a:p>
            <a:pPr lvl="0"/>
            <a:r>
              <a:rPr lang="en-US" dirty="0"/>
              <a:t>Brainstorm story ideas, locations and characters</a:t>
            </a:r>
            <a:r>
              <a:rPr lang="en-US" dirty="0" smtClean="0"/>
              <a:t>.</a:t>
            </a:r>
          </a:p>
          <a:p>
            <a:pPr lvl="1"/>
            <a:r>
              <a:rPr lang="en-US" dirty="0"/>
              <a:t>You must be able to explain your story in 1 cohesive sentence. </a:t>
            </a:r>
          </a:p>
          <a:p>
            <a:pPr lvl="0"/>
            <a:r>
              <a:rPr lang="en-US" dirty="0"/>
              <a:t>Outline – A document that lists the plot (the series of </a:t>
            </a:r>
            <a:r>
              <a:rPr lang="en-US" dirty="0" smtClean="0"/>
              <a:t>events </a:t>
            </a:r>
            <a:r>
              <a:rPr lang="en-US" dirty="0"/>
              <a:t>in the story)</a:t>
            </a:r>
          </a:p>
          <a:p>
            <a:r>
              <a:rPr lang="en-US" dirty="0"/>
              <a:t>Script – A document broken up into scenes with location, action and dialog. </a:t>
            </a:r>
            <a:endParaRPr lang="en-US" dirty="0" smtClean="0"/>
          </a:p>
          <a:p>
            <a:r>
              <a:rPr lang="en-US" dirty="0" smtClean="0"/>
              <a:t>Shot </a:t>
            </a:r>
            <a:r>
              <a:rPr lang="en-US" dirty="0"/>
              <a:t>List – A list of shots per scene. </a:t>
            </a:r>
            <a:endParaRPr lang="en-US" dirty="0" smtClean="0"/>
          </a:p>
          <a:p>
            <a:pPr lvl="1"/>
            <a:r>
              <a:rPr lang="en-US" dirty="0"/>
              <a:t>Plan out </a:t>
            </a:r>
            <a:r>
              <a:rPr lang="en-US" dirty="0" smtClean="0"/>
              <a:t>angles</a:t>
            </a:r>
            <a:r>
              <a:rPr lang="en-US" dirty="0"/>
              <a:t>, cut-</a:t>
            </a:r>
            <a:r>
              <a:rPr lang="en-US" dirty="0" err="1"/>
              <a:t>aways</a:t>
            </a:r>
            <a:r>
              <a:rPr lang="en-US" dirty="0"/>
              <a:t>, </a:t>
            </a:r>
            <a:r>
              <a:rPr lang="en-US" dirty="0" smtClean="0"/>
              <a:t>establishing shots, </a:t>
            </a:r>
            <a:r>
              <a:rPr lang="en-US" dirty="0"/>
              <a:t>voice-overs, etc. Think forwards to the editing </a:t>
            </a:r>
            <a:r>
              <a:rPr lang="en-US" dirty="0" smtClean="0"/>
              <a:t>process. </a:t>
            </a:r>
          </a:p>
          <a:p>
            <a:pPr lvl="1"/>
            <a:r>
              <a:rPr lang="en-US" dirty="0"/>
              <a:t>Long Shot, Medium Shot, Close </a:t>
            </a:r>
            <a:r>
              <a:rPr lang="en-US" dirty="0" smtClean="0"/>
              <a:t>Up</a:t>
            </a:r>
          </a:p>
          <a:p>
            <a:pPr lvl="1"/>
            <a:r>
              <a:rPr lang="en-US" dirty="0" smtClean="0"/>
              <a:t>180 Degree Rule</a:t>
            </a:r>
          </a:p>
          <a:p>
            <a:pPr lvl="1"/>
            <a:r>
              <a:rPr lang="en-US" dirty="0" smtClean="0"/>
              <a:t>Prepare for the shoot - Bring the above documents, release forms, charge the camera, format the SD card</a:t>
            </a:r>
          </a:p>
        </p:txBody>
      </p:sp>
      <p:sp>
        <p:nvSpPr>
          <p:cNvPr id="4" name="TextBox 3"/>
          <p:cNvSpPr txBox="1"/>
          <p:nvPr/>
        </p:nvSpPr>
        <p:spPr>
          <a:xfrm>
            <a:off x="567463" y="237775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61786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a:t>
            </a:r>
            <a:endParaRPr lang="en-US" dirty="0"/>
          </a:p>
        </p:txBody>
      </p:sp>
      <p:sp>
        <p:nvSpPr>
          <p:cNvPr id="3" name="Content Placeholder 2"/>
          <p:cNvSpPr>
            <a:spLocks noGrp="1"/>
          </p:cNvSpPr>
          <p:nvPr>
            <p:ph idx="1"/>
          </p:nvPr>
        </p:nvSpPr>
        <p:spPr>
          <a:xfrm>
            <a:off x="614149" y="2015732"/>
            <a:ext cx="11232108" cy="4453307"/>
          </a:xfrm>
        </p:spPr>
        <p:txBody>
          <a:bodyPr>
            <a:normAutofit/>
          </a:bodyPr>
          <a:lstStyle/>
          <a:p>
            <a:r>
              <a:rPr lang="en-US" dirty="0"/>
              <a:t>Video - Show don’t tell: Dialog is important but SHOW the audience information instead of having a character TELL them. </a:t>
            </a:r>
            <a:endParaRPr lang="en-US" dirty="0" smtClean="0"/>
          </a:p>
          <a:p>
            <a:pPr lvl="0"/>
            <a:r>
              <a:rPr lang="en-US" dirty="0"/>
              <a:t>Audio – The most important part of your shoot</a:t>
            </a:r>
            <a:r>
              <a:rPr lang="en-US" dirty="0" smtClean="0"/>
              <a:t>! </a:t>
            </a:r>
            <a:r>
              <a:rPr lang="en-US" dirty="0"/>
              <a:t>Check your levels on the camera and wear headphones. </a:t>
            </a:r>
            <a:endParaRPr lang="en-US" dirty="0" smtClean="0"/>
          </a:p>
          <a:p>
            <a:pPr lvl="0"/>
            <a:r>
              <a:rPr lang="en-US" dirty="0"/>
              <a:t>Lighting – Work with your available light. Outdoor sunlight is always a nice choice. </a:t>
            </a:r>
            <a:r>
              <a:rPr lang="en-US" dirty="0" smtClean="0"/>
              <a:t> Take advantage of windows inside but don’t film directly into them. </a:t>
            </a:r>
          </a:p>
          <a:p>
            <a:r>
              <a:rPr lang="en-US" dirty="0"/>
              <a:t>Camera Placement/Movement – Angles, Perspective and Movement all influence the film’s look and emotional impact. The audience views the story through your lens. What do you want them to see? And from what perspective? How do you want them to feel? </a:t>
            </a:r>
          </a:p>
          <a:p>
            <a:pPr lvl="0"/>
            <a:endParaRPr lang="en-US" dirty="0"/>
          </a:p>
          <a:p>
            <a:endParaRPr lang="en-US" dirty="0"/>
          </a:p>
        </p:txBody>
      </p:sp>
    </p:spTree>
    <p:extLst>
      <p:ext uri="{BB962C8B-B14F-4D97-AF65-F5344CB8AC3E}">
        <p14:creationId xmlns:p14="http://schemas.microsoft.com/office/powerpoint/2010/main" val="390161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Setup</a:t>
            </a:r>
            <a:endParaRPr lang="en-US" dirty="0"/>
          </a:p>
        </p:txBody>
      </p:sp>
      <p:sp>
        <p:nvSpPr>
          <p:cNvPr id="3" name="Content Placeholder 2"/>
          <p:cNvSpPr>
            <a:spLocks noGrp="1"/>
          </p:cNvSpPr>
          <p:nvPr>
            <p:ph idx="1"/>
          </p:nvPr>
        </p:nvSpPr>
        <p:spPr/>
        <p:txBody>
          <a:bodyPr/>
          <a:lstStyle/>
          <a:p>
            <a:pPr lvl="0"/>
            <a:r>
              <a:rPr lang="en-US" dirty="0"/>
              <a:t>How to format the SD Card.</a:t>
            </a:r>
          </a:p>
          <a:p>
            <a:pPr lvl="1"/>
            <a:r>
              <a:rPr lang="en-US" dirty="0"/>
              <a:t>Press arrows on screen until menu button comes on.</a:t>
            </a:r>
          </a:p>
          <a:p>
            <a:pPr lvl="1"/>
            <a:r>
              <a:rPr lang="en-US" dirty="0"/>
              <a:t>Click Setup in Menu. </a:t>
            </a:r>
          </a:p>
          <a:p>
            <a:pPr lvl="1"/>
            <a:r>
              <a:rPr lang="en-US" dirty="0"/>
              <a:t>Scroll until you see FORMAT MEDIA</a:t>
            </a:r>
          </a:p>
          <a:p>
            <a:pPr lvl="1"/>
            <a:r>
              <a:rPr lang="en-US" dirty="0"/>
              <a:t>Do you want to format card? Click Yes. (This will erase all content on the card.) </a:t>
            </a:r>
          </a:p>
          <a:p>
            <a:pPr lvl="1"/>
            <a:r>
              <a:rPr lang="en-US" dirty="0"/>
              <a:t>Formatting card will erase all contents. Do you want to continue? Click Yes. </a:t>
            </a:r>
          </a:p>
          <a:p>
            <a:endParaRPr lang="en-US" dirty="0"/>
          </a:p>
        </p:txBody>
      </p:sp>
    </p:spTree>
    <p:extLst>
      <p:ext uri="{BB962C8B-B14F-4D97-AF65-F5344CB8AC3E}">
        <p14:creationId xmlns:p14="http://schemas.microsoft.com/office/powerpoint/2010/main" val="1190926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Setup</a:t>
            </a:r>
            <a:endParaRPr lang="en-US" dirty="0"/>
          </a:p>
        </p:txBody>
      </p:sp>
      <p:sp>
        <p:nvSpPr>
          <p:cNvPr id="3" name="Content Placeholder 2"/>
          <p:cNvSpPr>
            <a:spLocks noGrp="1"/>
          </p:cNvSpPr>
          <p:nvPr>
            <p:ph idx="1"/>
          </p:nvPr>
        </p:nvSpPr>
        <p:spPr>
          <a:xfrm>
            <a:off x="1451579" y="1853754"/>
            <a:ext cx="9603275" cy="3899774"/>
          </a:xfrm>
        </p:spPr>
        <p:txBody>
          <a:bodyPr>
            <a:normAutofit fontScale="85000" lnSpcReduction="20000"/>
          </a:bodyPr>
          <a:lstStyle/>
          <a:p>
            <a:pPr lvl="0"/>
            <a:r>
              <a:rPr lang="en-US" dirty="0"/>
              <a:t>Turn ON/OFF Camera Light</a:t>
            </a:r>
          </a:p>
          <a:p>
            <a:pPr lvl="1"/>
            <a:r>
              <a:rPr lang="en-US" dirty="0"/>
              <a:t>Press arrows on screen until menu button comes on. </a:t>
            </a:r>
          </a:p>
          <a:p>
            <a:pPr lvl="1"/>
            <a:r>
              <a:rPr lang="en-US" dirty="0"/>
              <a:t>Click Record Setup in Menu.</a:t>
            </a:r>
          </a:p>
          <a:p>
            <a:pPr lvl="1"/>
            <a:r>
              <a:rPr lang="en-US" dirty="0"/>
              <a:t>Scroll until you see Video Light.</a:t>
            </a:r>
          </a:p>
          <a:p>
            <a:pPr lvl="1"/>
            <a:r>
              <a:rPr lang="en-US" dirty="0"/>
              <a:t>Click ON or OFF</a:t>
            </a:r>
          </a:p>
          <a:p>
            <a:pPr lvl="0"/>
            <a:r>
              <a:rPr lang="en-US" dirty="0"/>
              <a:t>Video Record Settings</a:t>
            </a:r>
          </a:p>
          <a:p>
            <a:pPr lvl="1"/>
            <a:r>
              <a:rPr lang="en-US" dirty="0"/>
              <a:t>Press arrows on screen until menu button comes on. </a:t>
            </a:r>
          </a:p>
          <a:p>
            <a:pPr lvl="1"/>
            <a:r>
              <a:rPr lang="en-US" dirty="0"/>
              <a:t>Click Record Setup in Menu.</a:t>
            </a:r>
          </a:p>
          <a:p>
            <a:pPr lvl="1"/>
            <a:r>
              <a:rPr lang="en-US" dirty="0"/>
              <a:t>Click REC FORMAT</a:t>
            </a:r>
          </a:p>
          <a:p>
            <a:pPr lvl="1"/>
            <a:r>
              <a:rPr lang="en-US" dirty="0"/>
              <a:t>Choose MP4/</a:t>
            </a:r>
            <a:r>
              <a:rPr lang="en-US" dirty="0" err="1"/>
              <a:t>iFrame</a:t>
            </a:r>
            <a:r>
              <a:rPr lang="en-US" dirty="0"/>
              <a:t> (Don’t exit menu)</a:t>
            </a:r>
          </a:p>
          <a:p>
            <a:pPr lvl="1"/>
            <a:r>
              <a:rPr lang="en-US" dirty="0"/>
              <a:t>Click REC MODE</a:t>
            </a:r>
          </a:p>
          <a:p>
            <a:pPr lvl="1"/>
            <a:r>
              <a:rPr lang="en-US" dirty="0"/>
              <a:t>Choose 1080 MP4 28M</a:t>
            </a:r>
          </a:p>
          <a:p>
            <a:endParaRPr lang="en-US" dirty="0"/>
          </a:p>
        </p:txBody>
      </p:sp>
    </p:spTree>
    <p:extLst>
      <p:ext uri="{BB962C8B-B14F-4D97-AF65-F5344CB8AC3E}">
        <p14:creationId xmlns:p14="http://schemas.microsoft.com/office/powerpoint/2010/main" val="456599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Setup</a:t>
            </a:r>
            <a:endParaRPr lang="en-US" dirty="0"/>
          </a:p>
        </p:txBody>
      </p:sp>
      <p:sp>
        <p:nvSpPr>
          <p:cNvPr id="3" name="Content Placeholder 2"/>
          <p:cNvSpPr>
            <a:spLocks noGrp="1"/>
          </p:cNvSpPr>
          <p:nvPr>
            <p:ph idx="1"/>
          </p:nvPr>
        </p:nvSpPr>
        <p:spPr/>
        <p:txBody>
          <a:bodyPr/>
          <a:lstStyle/>
          <a:p>
            <a:pPr lvl="0"/>
            <a:r>
              <a:rPr lang="en-US" dirty="0"/>
              <a:t>Audio Levels</a:t>
            </a:r>
          </a:p>
          <a:p>
            <a:pPr lvl="1"/>
            <a:r>
              <a:rPr lang="en-US" dirty="0"/>
              <a:t>Wear headphones and watch the levels on the bottom of the screen. There should be several white lines but if you see red lines the audio is too loud. If you need to make adjustments: </a:t>
            </a:r>
          </a:p>
          <a:p>
            <a:pPr lvl="1"/>
            <a:r>
              <a:rPr lang="en-US" dirty="0"/>
              <a:t>Press arrows on screen until menu button comes on. </a:t>
            </a:r>
          </a:p>
          <a:p>
            <a:pPr lvl="1"/>
            <a:r>
              <a:rPr lang="en-US" dirty="0"/>
              <a:t>Click Record Setup in Menu.</a:t>
            </a:r>
          </a:p>
          <a:p>
            <a:pPr lvl="1"/>
            <a:r>
              <a:rPr lang="en-US" dirty="0"/>
              <a:t>Scroll until you see Mic Level.</a:t>
            </a:r>
          </a:p>
          <a:p>
            <a:pPr lvl="1"/>
            <a:r>
              <a:rPr lang="en-US" dirty="0"/>
              <a:t>Click SET AGC ON.</a:t>
            </a:r>
          </a:p>
          <a:p>
            <a:pPr lvl="1"/>
            <a:r>
              <a:rPr lang="en-US" dirty="0"/>
              <a:t>Using the arrows increase or decrease the microphone levels. </a:t>
            </a:r>
          </a:p>
        </p:txBody>
      </p:sp>
    </p:spTree>
    <p:extLst>
      <p:ext uri="{BB962C8B-B14F-4D97-AF65-F5344CB8AC3E}">
        <p14:creationId xmlns:p14="http://schemas.microsoft.com/office/powerpoint/2010/main" val="1103786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Post-Production</a:t>
            </a:r>
            <a:endParaRPr lang="en-US" dirty="0"/>
          </a:p>
        </p:txBody>
      </p:sp>
      <p:sp>
        <p:nvSpPr>
          <p:cNvPr id="3" name="Content Placeholder 2"/>
          <p:cNvSpPr>
            <a:spLocks noGrp="1"/>
          </p:cNvSpPr>
          <p:nvPr>
            <p:ph idx="1"/>
          </p:nvPr>
        </p:nvSpPr>
        <p:spPr>
          <a:xfrm>
            <a:off x="1451579" y="2015732"/>
            <a:ext cx="9603275" cy="3891908"/>
          </a:xfrm>
        </p:spPr>
        <p:txBody>
          <a:bodyPr>
            <a:normAutofit/>
          </a:bodyPr>
          <a:lstStyle/>
          <a:p>
            <a:pPr lvl="0"/>
            <a:r>
              <a:rPr lang="en-US" dirty="0"/>
              <a:t>Music – </a:t>
            </a:r>
            <a:r>
              <a:rPr lang="en-US" dirty="0" smtClean="0"/>
              <a:t>Use stock/royalty </a:t>
            </a:r>
            <a:r>
              <a:rPr lang="en-US" dirty="0"/>
              <a:t>free </a:t>
            </a:r>
            <a:r>
              <a:rPr lang="en-US" dirty="0" smtClean="0"/>
              <a:t>music if you decide to use music.</a:t>
            </a:r>
          </a:p>
          <a:p>
            <a:pPr lvl="0"/>
            <a:r>
              <a:rPr lang="en-US" dirty="0" smtClean="0"/>
              <a:t>Use </a:t>
            </a:r>
            <a:r>
              <a:rPr lang="en-US" dirty="0"/>
              <a:t>effects, titles and transitions to </a:t>
            </a:r>
            <a:r>
              <a:rPr lang="en-US" dirty="0" smtClean="0"/>
              <a:t>serve </a:t>
            </a:r>
            <a:r>
              <a:rPr lang="en-US" dirty="0"/>
              <a:t>your </a:t>
            </a:r>
            <a:r>
              <a:rPr lang="en-US" dirty="0" smtClean="0"/>
              <a:t>story.  Consider </a:t>
            </a:r>
            <a:r>
              <a:rPr lang="en-US" dirty="0"/>
              <a:t>the tone of your piece.</a:t>
            </a:r>
          </a:p>
          <a:p>
            <a:pPr lvl="0"/>
            <a:r>
              <a:rPr lang="en-US" dirty="0"/>
              <a:t>Color Correct – correct inconsistencies in color and lighting</a:t>
            </a:r>
          </a:p>
          <a:p>
            <a:pPr lvl="0"/>
            <a:r>
              <a:rPr lang="en-US" dirty="0" smtClean="0"/>
              <a:t>Audio </a:t>
            </a:r>
            <a:r>
              <a:rPr lang="en-US" dirty="0"/>
              <a:t>levels – Again, the most important part! Make sure dialog and/or voice-overs are consistent and clear. </a:t>
            </a:r>
          </a:p>
        </p:txBody>
      </p:sp>
    </p:spTree>
    <p:extLst>
      <p:ext uri="{BB962C8B-B14F-4D97-AF65-F5344CB8AC3E}">
        <p14:creationId xmlns:p14="http://schemas.microsoft.com/office/powerpoint/2010/main" val="1528961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Premiere Elements</a:t>
            </a:r>
            <a:endParaRPr lang="en-US" dirty="0"/>
          </a:p>
        </p:txBody>
      </p:sp>
      <p:pic>
        <p:nvPicPr>
          <p:cNvPr id="8" name="Content Placeholder 7" descr="Screen Shot 2017-01-26 at 5.27.32 PM.png"/>
          <p:cNvPicPr>
            <a:picLocks noGrp="1" noChangeAspect="1"/>
          </p:cNvPicPr>
          <p:nvPr>
            <p:ph idx="1"/>
          </p:nvPr>
        </p:nvPicPr>
        <p:blipFill>
          <a:blip r:embed="rId2">
            <a:extLst>
              <a:ext uri="{28A0092B-C50C-407E-A947-70E740481C1C}">
                <a14:useLocalDpi xmlns:a14="http://schemas.microsoft.com/office/drawing/2010/main" val="0"/>
              </a:ext>
            </a:extLst>
          </a:blip>
          <a:srcRect l="-21604" r="-21604"/>
          <a:stretch>
            <a:fillRect/>
          </a:stretch>
        </p:blipFill>
        <p:spPr>
          <a:xfrm>
            <a:off x="-231322" y="1297410"/>
            <a:ext cx="12278074" cy="5560590"/>
          </a:xfrm>
        </p:spPr>
      </p:pic>
    </p:spTree>
    <p:extLst>
      <p:ext uri="{BB962C8B-B14F-4D97-AF65-F5344CB8AC3E}">
        <p14:creationId xmlns:p14="http://schemas.microsoft.com/office/powerpoint/2010/main" val="2000572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522</TotalTime>
  <Words>623</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Gill Sans MT</vt:lpstr>
      <vt:lpstr>Mangal</vt:lpstr>
      <vt:lpstr>Gallery</vt:lpstr>
      <vt:lpstr>Film Production</vt:lpstr>
      <vt:lpstr>What is a story?</vt:lpstr>
      <vt:lpstr>Pre-Production</vt:lpstr>
      <vt:lpstr>Production</vt:lpstr>
      <vt:lpstr>Camera Setup</vt:lpstr>
      <vt:lpstr>Camera Setup</vt:lpstr>
      <vt:lpstr>Camera Setup</vt:lpstr>
      <vt:lpstr>Post-Production</vt:lpstr>
      <vt:lpstr>Premiere Elements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Production</dc:title>
  <dc:creator>Gardner, Molly</dc:creator>
  <cp:lastModifiedBy>User</cp:lastModifiedBy>
  <cp:revision>18</cp:revision>
  <dcterms:created xsi:type="dcterms:W3CDTF">2017-01-26T22:28:08Z</dcterms:created>
  <dcterms:modified xsi:type="dcterms:W3CDTF">2017-02-03T17:12:54Z</dcterms:modified>
</cp:coreProperties>
</file>