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7" r:id="rId3"/>
    <p:sldId id="270" r:id="rId4"/>
    <p:sldId id="271" r:id="rId5"/>
    <p:sldId id="272" r:id="rId6"/>
    <p:sldId id="273" r:id="rId7"/>
    <p:sldId id="277" r:id="rId8"/>
    <p:sldId id="260" r:id="rId9"/>
    <p:sldId id="259" r:id="rId10"/>
    <p:sldId id="269" r:id="rId11"/>
    <p:sldId id="268" r:id="rId12"/>
    <p:sldId id="261" r:id="rId13"/>
    <p:sldId id="262" r:id="rId14"/>
    <p:sldId id="264" r:id="rId15"/>
    <p:sldId id="263" r:id="rId16"/>
    <p:sldId id="274" r:id="rId17"/>
    <p:sldId id="275" r:id="rId18"/>
    <p:sldId id="276" r:id="rId19"/>
    <p:sldId id="265" r:id="rId20"/>
    <p:sldId id="279" r:id="rId21"/>
    <p:sldId id="282" r:id="rId22"/>
    <p:sldId id="283" r:id="rId23"/>
    <p:sldId id="281" r:id="rId24"/>
    <p:sldId id="278" r:id="rId25"/>
    <p:sldId id="284" r:id="rId26"/>
    <p:sldId id="285" r:id="rId27"/>
    <p:sldId id="286" r:id="rId28"/>
    <p:sldId id="26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1" d="100"/>
          <a:sy n="71" d="100"/>
        </p:scale>
        <p:origin x="41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78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2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70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5019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8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59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57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27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5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8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0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7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6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2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C073B-14D0-40D3-85EB-AB9C075D04B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B66FC-4C86-4F8C-B0CF-A634EA27D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3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Bev@scarce.org" TargetMode="External"/><Relationship Id="rId2" Type="http://schemas.openxmlformats.org/officeDocument/2006/relationships/hyperlink" Target="mailto:Jeff@scarce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olly.Gardner09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502277"/>
            <a:ext cx="8791575" cy="2279560"/>
          </a:xfrm>
        </p:spPr>
        <p:txBody>
          <a:bodyPr/>
          <a:lstStyle/>
          <a:p>
            <a:r>
              <a:rPr lang="en-US" dirty="0" smtClean="0"/>
              <a:t>Smart Grid stories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cap="none" dirty="0" smtClean="0"/>
              <a:t>A Tale Told in 3 Parts</a:t>
            </a:r>
            <a:endParaRPr lang="en-US" sz="32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025" y="4438043"/>
            <a:ext cx="1990725" cy="229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449" y="4429919"/>
            <a:ext cx="2303649" cy="230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The Exploding Tree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https://www.youtube.com/watch?v=2gkBlDQ1NR0</a:t>
            </a:r>
          </a:p>
        </p:txBody>
      </p:sp>
    </p:spTree>
    <p:extLst>
      <p:ext uri="{BB962C8B-B14F-4D97-AF65-F5344CB8AC3E}">
        <p14:creationId xmlns:p14="http://schemas.microsoft.com/office/powerpoint/2010/main" val="35250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581" y="1867437"/>
            <a:ext cx="3856037" cy="1983346"/>
          </a:xfrm>
        </p:spPr>
        <p:txBody>
          <a:bodyPr/>
          <a:lstStyle/>
          <a:p>
            <a:r>
              <a:rPr lang="en-US" cap="none" dirty="0" smtClean="0"/>
              <a:t>Chapter</a:t>
            </a:r>
            <a:r>
              <a:rPr lang="en-US" dirty="0" smtClean="0"/>
              <a:t> 2. </a:t>
            </a:r>
            <a:r>
              <a:rPr lang="en-US" cap="none" dirty="0" smtClean="0"/>
              <a:t>What happened on August </a:t>
            </a:r>
            <a:r>
              <a:rPr lang="en-US" dirty="0" smtClean="0"/>
              <a:t>14, 2003?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0618" y="1146219"/>
            <a:ext cx="7014856" cy="464927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313645" y="4765182"/>
            <a:ext cx="3689096" cy="197343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6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The Blackout of 2003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0207"/>
            <a:ext cx="12192000" cy="5027794"/>
          </a:xfrm>
        </p:spPr>
      </p:pic>
    </p:spTree>
    <p:extLst>
      <p:ext uri="{BB962C8B-B14F-4D97-AF65-F5344CB8AC3E}">
        <p14:creationId xmlns:p14="http://schemas.microsoft.com/office/powerpoint/2010/main" val="4328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854558"/>
          </a:xfrm>
        </p:spPr>
        <p:txBody>
          <a:bodyPr/>
          <a:lstStyle/>
          <a:p>
            <a:pPr algn="ctr"/>
            <a:r>
              <a:rPr lang="en-US" cap="none" dirty="0" smtClean="0"/>
              <a:t>Impact of Blackout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09859"/>
            <a:ext cx="9905999" cy="418134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55 millions of customers with no electricity from Michigan to New York City to Toronto</a:t>
            </a:r>
          </a:p>
          <a:p>
            <a:r>
              <a:rPr lang="en-US" dirty="0" smtClean="0"/>
              <a:t>Subways in NYC not working</a:t>
            </a:r>
          </a:p>
          <a:p>
            <a:r>
              <a:rPr lang="en-US" dirty="0" smtClean="0"/>
              <a:t>Cleveland has no public water</a:t>
            </a:r>
          </a:p>
          <a:p>
            <a:r>
              <a:rPr lang="en-US" dirty="0" smtClean="0"/>
              <a:t>No lights or air conditioning for up to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2 days</a:t>
            </a:r>
          </a:p>
          <a:p>
            <a:r>
              <a:rPr lang="en-US" dirty="0" smtClean="0"/>
              <a:t>Raw sewage dumped into waterways</a:t>
            </a:r>
          </a:p>
          <a:p>
            <a:r>
              <a:rPr lang="en-US" dirty="0" smtClean="0"/>
              <a:t>Ontario declares a state of emergency</a:t>
            </a:r>
          </a:p>
          <a:p>
            <a:r>
              <a:rPr lang="en-US" dirty="0" smtClean="0"/>
              <a:t>Economic damage - $6 billion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848" y="2191556"/>
            <a:ext cx="5421152" cy="35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pPr algn="ctr"/>
            <a:r>
              <a:rPr lang="en-US" cap="none" dirty="0" smtClean="0"/>
              <a:t>How Could This Happen?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651" y="1478570"/>
            <a:ext cx="9905999" cy="354171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Hot summer day</a:t>
            </a:r>
          </a:p>
          <a:p>
            <a:r>
              <a:rPr lang="en-US" dirty="0"/>
              <a:t>S</a:t>
            </a:r>
            <a:r>
              <a:rPr lang="en-US" dirty="0" smtClean="0"/>
              <a:t>agging power lines touched a tree near Akron, Ohio</a:t>
            </a:r>
          </a:p>
          <a:p>
            <a:r>
              <a:rPr lang="en-US" dirty="0"/>
              <a:t>T</a:t>
            </a:r>
            <a:r>
              <a:rPr lang="en-US" dirty="0" smtClean="0"/>
              <a:t>ransmission lines knocked out</a:t>
            </a:r>
          </a:p>
          <a:p>
            <a:r>
              <a:rPr lang="en-US" dirty="0" smtClean="0"/>
              <a:t>Demand and supply out of balance</a:t>
            </a:r>
          </a:p>
          <a:p>
            <a:r>
              <a:rPr lang="en-US" dirty="0" smtClean="0"/>
              <a:t>First Energy had no idea!  (software bug)</a:t>
            </a:r>
          </a:p>
          <a:p>
            <a:r>
              <a:rPr lang="en-US" dirty="0" smtClean="0"/>
              <a:t>Power plants taken off line </a:t>
            </a:r>
          </a:p>
          <a:p>
            <a:r>
              <a:rPr lang="en-US" dirty="0" smtClean="0"/>
              <a:t>Cascading failure - lights out by 4 pm!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8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America Responds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893" y="2648732"/>
            <a:ext cx="9905999" cy="3541714"/>
          </a:xfrm>
        </p:spPr>
        <p:txBody>
          <a:bodyPr/>
          <a:lstStyle/>
          <a:p>
            <a:r>
              <a:rPr lang="en-US" dirty="0" smtClean="0"/>
              <a:t>Energy Policy Act of 2005</a:t>
            </a:r>
          </a:p>
          <a:p>
            <a:r>
              <a:rPr lang="en-US" dirty="0" smtClean="0"/>
              <a:t>Commitment to modernize</a:t>
            </a:r>
          </a:p>
          <a:p>
            <a:pPr marL="0" indent="0">
              <a:buNone/>
            </a:pPr>
            <a:r>
              <a:rPr lang="en-US" dirty="0" smtClean="0"/>
              <a:t>  the electrical grid</a:t>
            </a:r>
          </a:p>
          <a:p>
            <a:r>
              <a:rPr lang="en-US" dirty="0" smtClean="0"/>
              <a:t>Introduced new technologies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66" y="1700013"/>
            <a:ext cx="5538737" cy="41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7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018" y="0"/>
            <a:ext cx="9905998" cy="1478570"/>
          </a:xfrm>
        </p:spPr>
        <p:txBody>
          <a:bodyPr/>
          <a:lstStyle/>
          <a:p>
            <a:pPr algn="ctr"/>
            <a:r>
              <a:rPr lang="en-US" cap="none" dirty="0" smtClean="0"/>
              <a:t>Chapter</a:t>
            </a:r>
            <a:r>
              <a:rPr lang="en-US" dirty="0" smtClean="0"/>
              <a:t> 3.  </a:t>
            </a:r>
            <a:r>
              <a:rPr lang="en-US" cap="none" dirty="0" smtClean="0"/>
              <a:t>The Modern Energy Consumer</a:t>
            </a:r>
            <a:endParaRPr lang="en-US" dirty="0"/>
          </a:p>
        </p:txBody>
      </p:sp>
      <p:pic>
        <p:nvPicPr>
          <p:cNvPr id="3074" name="Picture 2" descr="5 Trends for the Smart Energy Home of the Fut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59" y="1070518"/>
            <a:ext cx="7765915" cy="53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560" y="77273"/>
            <a:ext cx="9905998" cy="1126932"/>
          </a:xfrm>
        </p:spPr>
        <p:txBody>
          <a:bodyPr/>
          <a:lstStyle/>
          <a:p>
            <a:pPr algn="ctr"/>
            <a:endParaRPr lang="en-US" cap="non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022" y="206061"/>
            <a:ext cx="9398536" cy="64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382" y="0"/>
            <a:ext cx="9905998" cy="1249251"/>
          </a:xfrm>
        </p:spPr>
        <p:txBody>
          <a:bodyPr/>
          <a:lstStyle/>
          <a:p>
            <a:pPr algn="ctr"/>
            <a:r>
              <a:rPr lang="en-US" cap="none" dirty="0" smtClean="0"/>
              <a:t>Advantages of the Smart Grid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443" y="1025994"/>
            <a:ext cx="9905999" cy="3541714"/>
          </a:xfrm>
        </p:spPr>
        <p:txBody>
          <a:bodyPr/>
          <a:lstStyle/>
          <a:p>
            <a:r>
              <a:rPr lang="en-US" dirty="0" smtClean="0"/>
              <a:t>Reliability – self healing at computer speed</a:t>
            </a:r>
          </a:p>
          <a:p>
            <a:r>
              <a:rPr lang="en-US" dirty="0" smtClean="0"/>
              <a:t>More information – detect and notify</a:t>
            </a:r>
          </a:p>
          <a:p>
            <a:r>
              <a:rPr lang="en-US" dirty="0" smtClean="0"/>
              <a:t>Faster repair times for repair crews</a:t>
            </a:r>
          </a:p>
          <a:p>
            <a:r>
              <a:rPr lang="en-US" dirty="0" smtClean="0"/>
              <a:t>Better at balancing demand and supply</a:t>
            </a:r>
          </a:p>
          <a:p>
            <a:r>
              <a:rPr lang="en-US" dirty="0" smtClean="0"/>
              <a:t>More flexible for adding solar and distributed generation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03" y="3775746"/>
            <a:ext cx="7417581" cy="298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7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57577"/>
            <a:ext cx="9905998" cy="1519707"/>
          </a:xfrm>
        </p:spPr>
        <p:txBody>
          <a:bodyPr/>
          <a:lstStyle/>
          <a:p>
            <a:pPr algn="ctr"/>
            <a:r>
              <a:rPr lang="en-US" cap="none" dirty="0" smtClean="0"/>
              <a:t>Enter Smart </a:t>
            </a:r>
            <a:r>
              <a:rPr lang="en-US" cap="none" dirty="0"/>
              <a:t>M</a:t>
            </a:r>
            <a:r>
              <a:rPr lang="en-US" cap="none" dirty="0" smtClean="0"/>
              <a:t>eters.  So What Are They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9273" y="1777284"/>
            <a:ext cx="5990277" cy="47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944" y="2052035"/>
            <a:ext cx="3856037" cy="1639884"/>
          </a:xfrm>
        </p:spPr>
        <p:txBody>
          <a:bodyPr/>
          <a:lstStyle/>
          <a:p>
            <a:r>
              <a:rPr lang="en-US" cap="none" dirty="0" smtClean="0"/>
              <a:t>Chapter</a:t>
            </a:r>
            <a:r>
              <a:rPr lang="en-US" dirty="0" smtClean="0"/>
              <a:t> 1. </a:t>
            </a:r>
            <a:br>
              <a:rPr lang="en-US" dirty="0" smtClean="0"/>
            </a:br>
            <a:r>
              <a:rPr lang="en-US" cap="none" dirty="0" smtClean="0"/>
              <a:t>How It All Started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81" y="723364"/>
            <a:ext cx="7340958" cy="5505717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081" y="-128456"/>
            <a:ext cx="9905998" cy="1478570"/>
          </a:xfrm>
        </p:spPr>
        <p:txBody>
          <a:bodyPr/>
          <a:lstStyle/>
          <a:p>
            <a:pPr algn="ctr"/>
            <a:r>
              <a:rPr lang="en-US" cap="none" dirty="0" smtClean="0"/>
              <a:t>Value of Smart Meters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503" y="1350114"/>
            <a:ext cx="9905999" cy="3541714"/>
          </a:xfrm>
        </p:spPr>
        <p:txBody>
          <a:bodyPr/>
          <a:lstStyle/>
          <a:p>
            <a:r>
              <a:rPr lang="en-US" dirty="0" smtClean="0"/>
              <a:t>Notify us of outages</a:t>
            </a:r>
          </a:p>
          <a:p>
            <a:r>
              <a:rPr lang="en-US" dirty="0" err="1" smtClean="0"/>
              <a:t>ComEd</a:t>
            </a:r>
            <a:r>
              <a:rPr lang="en-US" dirty="0" smtClean="0"/>
              <a:t> can text or email you</a:t>
            </a:r>
          </a:p>
          <a:p>
            <a:r>
              <a:rPr lang="en-US" dirty="0" smtClean="0"/>
              <a:t>Track energy use in real time</a:t>
            </a:r>
          </a:p>
          <a:p>
            <a:r>
              <a:rPr lang="en-US" dirty="0" smtClean="0"/>
              <a:t>No estimated bills</a:t>
            </a:r>
          </a:p>
          <a:p>
            <a:r>
              <a:rPr lang="en-US" dirty="0" smtClean="0"/>
              <a:t>Better ways to manage your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electricity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502" y="1350114"/>
            <a:ext cx="5960028" cy="44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1133341"/>
            <a:ext cx="5066204" cy="1657058"/>
          </a:xfrm>
        </p:spPr>
        <p:txBody>
          <a:bodyPr/>
          <a:lstStyle/>
          <a:p>
            <a:pPr algn="ctr"/>
            <a:r>
              <a:rPr lang="en-US" cap="none" dirty="0" smtClean="0"/>
              <a:t>A look at How We Use </a:t>
            </a:r>
            <a:br>
              <a:rPr lang="en-US" cap="none" dirty="0" smtClean="0"/>
            </a:br>
            <a:r>
              <a:rPr lang="en-US" cap="none" dirty="0" smtClean="0"/>
              <a:t>Electricity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681" r="13681"/>
          <a:stretch>
            <a:fillRect/>
          </a:stretch>
        </p:blipFill>
        <p:spPr>
          <a:xfrm>
            <a:off x="7372135" y="120203"/>
            <a:ext cx="4685248" cy="662097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141410" y="3430692"/>
            <a:ext cx="5934511" cy="188890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Higher demand toward evening is a BIG challenge!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Peak energy days in summer a BIGGER challenge!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56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239" y="-79774"/>
            <a:ext cx="9905998" cy="1478570"/>
          </a:xfrm>
        </p:spPr>
        <p:txBody>
          <a:bodyPr/>
          <a:lstStyle/>
          <a:p>
            <a:pPr algn="ctr"/>
            <a:r>
              <a:rPr lang="en-US" cap="none" dirty="0" smtClean="0"/>
              <a:t>A </a:t>
            </a:r>
            <a:r>
              <a:rPr lang="en-US" cap="none" dirty="0"/>
              <a:t>S</a:t>
            </a:r>
            <a:r>
              <a:rPr lang="en-US" cap="none" dirty="0" smtClean="0"/>
              <a:t>olution: Peak Time Savings</a:t>
            </a:r>
            <a:endParaRPr lang="en-US" cap="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26524" y="1210614"/>
            <a:ext cx="9710713" cy="3539546"/>
          </a:xfrm>
        </p:spPr>
        <p:txBody>
          <a:bodyPr/>
          <a:lstStyle/>
          <a:p>
            <a:r>
              <a:rPr lang="en-US" dirty="0" smtClean="0"/>
              <a:t>Cut your power use on high demand days – even if not home!</a:t>
            </a:r>
          </a:p>
          <a:p>
            <a:r>
              <a:rPr lang="en-US" dirty="0" smtClean="0"/>
              <a:t>Get a small reward</a:t>
            </a:r>
          </a:p>
          <a:p>
            <a:r>
              <a:rPr lang="en-US" dirty="0" smtClean="0"/>
              <a:t>Easy to sign up</a:t>
            </a:r>
          </a:p>
          <a:p>
            <a:r>
              <a:rPr lang="en-US" dirty="0" smtClean="0"/>
              <a:t>No risk to customer</a:t>
            </a:r>
          </a:p>
          <a:p>
            <a:r>
              <a:rPr lang="en-US" dirty="0" smtClean="0"/>
              <a:t>For “everyone”</a:t>
            </a:r>
          </a:p>
          <a:p>
            <a:r>
              <a:rPr lang="en-US" dirty="0" smtClean="0"/>
              <a:t>Helps environment</a:t>
            </a:r>
            <a:endParaRPr lang="en-US" dirty="0"/>
          </a:p>
        </p:txBody>
      </p:sp>
      <p:pic>
        <p:nvPicPr>
          <p:cNvPr id="3074" name="Picture 2" descr="Image result for comed peak time sav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942" y="1997946"/>
            <a:ext cx="6750529" cy="30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5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596980"/>
          </a:xfrm>
        </p:spPr>
        <p:txBody>
          <a:bodyPr/>
          <a:lstStyle/>
          <a:p>
            <a:pPr algn="ctr"/>
            <a:r>
              <a:rPr lang="en-US" cap="none" dirty="0" smtClean="0"/>
              <a:t>Another Solution: Hourly Pricing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0663" y="1436262"/>
            <a:ext cx="9905999" cy="3588914"/>
          </a:xfrm>
        </p:spPr>
        <p:txBody>
          <a:bodyPr/>
          <a:lstStyle/>
          <a:p>
            <a:r>
              <a:rPr lang="en-US" dirty="0" smtClean="0"/>
              <a:t>Customers buy power at variable wholesale rates</a:t>
            </a:r>
          </a:p>
          <a:p>
            <a:r>
              <a:rPr lang="en-US" dirty="0" smtClean="0"/>
              <a:t>Shift – reduce – save money</a:t>
            </a:r>
          </a:p>
          <a:p>
            <a:r>
              <a:rPr lang="en-US" dirty="0" smtClean="0"/>
              <a:t>Rates usually less than 7 cents/kW-hr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359" y="3391974"/>
            <a:ext cx="6532808" cy="326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231820"/>
            <a:ext cx="3856037" cy="1558343"/>
          </a:xfrm>
        </p:spPr>
        <p:txBody>
          <a:bodyPr/>
          <a:lstStyle/>
          <a:p>
            <a:pPr algn="ctr"/>
            <a:r>
              <a:rPr lang="en-US" cap="none" dirty="0" smtClean="0"/>
              <a:t>Making Solar </a:t>
            </a:r>
            <a:r>
              <a:rPr lang="en-US" cap="none" dirty="0"/>
              <a:t>E</a:t>
            </a:r>
            <a:r>
              <a:rPr lang="en-US" cap="none" dirty="0" smtClean="0"/>
              <a:t>nergy Work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405" y="1184856"/>
            <a:ext cx="6141792" cy="4606344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Sun shines in daytime – usually!!!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Buy off the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Net metering credit for sending to the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Solar Power and Hourly Pricing</a:t>
            </a:r>
            <a:endParaRPr lang="en-US" cap="none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2249488"/>
            <a:ext cx="5193993" cy="3895495"/>
          </a:xfrm>
        </p:spPr>
      </p:pic>
      <p:pic>
        <p:nvPicPr>
          <p:cNvPr id="5122" name="Picture 2" descr="Image result for chevy volt plug i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04" y="2249488"/>
            <a:ext cx="5853886" cy="389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1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627" y="541244"/>
            <a:ext cx="9905998" cy="1478570"/>
          </a:xfrm>
        </p:spPr>
        <p:txBody>
          <a:bodyPr/>
          <a:lstStyle/>
          <a:p>
            <a:r>
              <a:rPr lang="en-US" cap="none" dirty="0" smtClean="0"/>
              <a:t>Other Tricks to Save Money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furnace filters</a:t>
            </a:r>
          </a:p>
          <a:p>
            <a:r>
              <a:rPr lang="en-US" dirty="0" smtClean="0"/>
              <a:t>Remove window screens</a:t>
            </a:r>
          </a:p>
          <a:p>
            <a:r>
              <a:rPr lang="en-US" dirty="0" smtClean="0"/>
              <a:t>Upgrade the AC</a:t>
            </a:r>
          </a:p>
          <a:p>
            <a:r>
              <a:rPr lang="en-US" dirty="0" smtClean="0"/>
              <a:t>Smart thermostats</a:t>
            </a:r>
          </a:p>
          <a:p>
            <a:r>
              <a:rPr lang="en-US" dirty="0" smtClean="0"/>
              <a:t>Air seal the attic</a:t>
            </a:r>
          </a:p>
          <a:p>
            <a:r>
              <a:rPr lang="en-US" dirty="0" smtClean="0"/>
              <a:t>Upgrade light bulbs</a:t>
            </a:r>
          </a:p>
          <a:p>
            <a:endParaRPr lang="en-US" dirty="0"/>
          </a:p>
        </p:txBody>
      </p:sp>
      <p:sp>
        <p:nvSpPr>
          <p:cNvPr id="4" name="AutoShape 2" descr="Image result for nest thermost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nest thermost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21" y="2910626"/>
            <a:ext cx="6693335" cy="374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169" y="0"/>
            <a:ext cx="9905998" cy="1478570"/>
          </a:xfrm>
        </p:spPr>
        <p:txBody>
          <a:bodyPr/>
          <a:lstStyle/>
          <a:p>
            <a:pPr algn="ctr"/>
            <a:r>
              <a:rPr lang="en-US" cap="none" dirty="0" smtClean="0"/>
              <a:t>Wonderful World </a:t>
            </a:r>
            <a:r>
              <a:rPr lang="en-US" cap="none" dirty="0"/>
              <a:t>o</a:t>
            </a:r>
            <a:r>
              <a:rPr lang="en-US" cap="none" dirty="0" smtClean="0"/>
              <a:t>f LED Lighting</a:t>
            </a:r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4870" y="1133342"/>
            <a:ext cx="7230597" cy="54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5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cap="non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173" y="278782"/>
            <a:ext cx="9658478" cy="63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Takeaways Regarding the Smart Grid</a:t>
            </a:r>
            <a:endParaRPr lang="en-US" cap="non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Reliability and information</a:t>
            </a:r>
          </a:p>
          <a:p>
            <a:r>
              <a:rPr lang="en-US" dirty="0" smtClean="0"/>
              <a:t>Save money with hourly pricing</a:t>
            </a:r>
          </a:p>
          <a:p>
            <a:r>
              <a:rPr lang="en-US" dirty="0" smtClean="0"/>
              <a:t>Save the environment through conservation</a:t>
            </a:r>
          </a:p>
          <a:p>
            <a:r>
              <a:rPr lang="en-US" dirty="0" smtClean="0"/>
              <a:t>Cool new technologies</a:t>
            </a:r>
          </a:p>
          <a:p>
            <a:r>
              <a:rPr lang="en-US" dirty="0"/>
              <a:t>E</a:t>
            </a:r>
            <a:r>
              <a:rPr lang="en-US" dirty="0" smtClean="0"/>
              <a:t>nables clean energy revolution</a:t>
            </a:r>
          </a:p>
        </p:txBody>
      </p:sp>
    </p:spTree>
    <p:extLst>
      <p:ext uri="{BB962C8B-B14F-4D97-AF65-F5344CB8AC3E}">
        <p14:creationId xmlns:p14="http://schemas.microsoft.com/office/powerpoint/2010/main" val="4815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57578"/>
            <a:ext cx="9905998" cy="1676402"/>
          </a:xfrm>
        </p:spPr>
        <p:txBody>
          <a:bodyPr/>
          <a:lstStyle/>
          <a:p>
            <a:pPr algn="ctr"/>
            <a:r>
              <a:rPr lang="en-US" cap="none" dirty="0" smtClean="0"/>
              <a:t>Early Days of Electricity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986" y="1815920"/>
            <a:ext cx="9905999" cy="32411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Electricity arrived in DuPage around 1900</a:t>
            </a:r>
          </a:p>
          <a:p>
            <a:r>
              <a:rPr lang="en-US" dirty="0"/>
              <a:t>Usually small local power </a:t>
            </a:r>
            <a:r>
              <a:rPr lang="en-US" dirty="0" smtClean="0"/>
              <a:t>plants</a:t>
            </a:r>
          </a:p>
          <a:p>
            <a:r>
              <a:rPr lang="en-US" dirty="0" smtClean="0"/>
              <a:t>DC power meant short wires</a:t>
            </a:r>
          </a:p>
          <a:p>
            <a:r>
              <a:rPr lang="en-US" dirty="0" smtClean="0"/>
              <a:t>Wealthy people had their own private</a:t>
            </a:r>
          </a:p>
          <a:p>
            <a:pPr marL="0" indent="0">
              <a:buNone/>
            </a:pPr>
            <a:r>
              <a:rPr lang="en-US" dirty="0" smtClean="0"/>
              <a:t>  power plants</a:t>
            </a:r>
          </a:p>
          <a:p>
            <a:r>
              <a:rPr lang="en-US" dirty="0" smtClean="0"/>
              <a:t>Power </a:t>
            </a:r>
            <a:r>
              <a:rPr lang="en-US" dirty="0"/>
              <a:t>plants run for limited periods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2" y="2620849"/>
            <a:ext cx="5237408" cy="392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end!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Jeff@scarce.org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Bev@scarce.org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Molly.Gardner09@gmail.com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710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533" y="0"/>
            <a:ext cx="9905998" cy="1478570"/>
          </a:xfrm>
        </p:spPr>
        <p:txBody>
          <a:bodyPr/>
          <a:lstStyle/>
          <a:p>
            <a:r>
              <a:rPr lang="en-US" cap="none" dirty="0" smtClean="0"/>
              <a:t>Enter Sam </a:t>
            </a:r>
            <a:r>
              <a:rPr lang="en-US" cap="none" dirty="0" err="1" smtClean="0"/>
              <a:t>Insull</a:t>
            </a:r>
            <a:endParaRPr lang="en-US" cap="none" dirty="0"/>
          </a:p>
        </p:txBody>
      </p:sp>
      <p:pic>
        <p:nvPicPr>
          <p:cNvPr id="1026" name="Picture 2" descr="Image resul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5" y="991060"/>
            <a:ext cx="4259766" cy="568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r monopo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299" y="1478570"/>
            <a:ext cx="6196017" cy="449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8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565" y="324140"/>
            <a:ext cx="9905998" cy="1504660"/>
          </a:xfrm>
        </p:spPr>
        <p:txBody>
          <a:bodyPr>
            <a:normAutofit/>
          </a:bodyPr>
          <a:lstStyle/>
          <a:p>
            <a:pPr algn="ctr"/>
            <a:r>
              <a:rPr lang="en-US" sz="4000" cap="none" dirty="0" smtClean="0"/>
              <a:t>Sam’s Brilliant Idea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AC power – not DC</a:t>
            </a:r>
          </a:p>
          <a:p>
            <a:r>
              <a:rPr lang="en-US" dirty="0"/>
              <a:t>Large central power </a:t>
            </a:r>
            <a:r>
              <a:rPr lang="en-US" dirty="0" smtClean="0"/>
              <a:t>plants</a:t>
            </a:r>
          </a:p>
          <a:p>
            <a:r>
              <a:rPr lang="en-US" dirty="0" smtClean="0"/>
              <a:t>String wires long distances</a:t>
            </a:r>
          </a:p>
          <a:p>
            <a:r>
              <a:rPr lang="en-US" dirty="0" smtClean="0"/>
              <a:t>Buy </a:t>
            </a:r>
            <a:r>
              <a:rPr lang="en-US" dirty="0"/>
              <a:t>out the competition</a:t>
            </a:r>
          </a:p>
          <a:p>
            <a:r>
              <a:rPr lang="en-US" dirty="0" smtClean="0"/>
              <a:t>Be a regulated monopoly</a:t>
            </a:r>
          </a:p>
          <a:p>
            <a:r>
              <a:rPr lang="en-US" dirty="0" smtClean="0"/>
              <a:t>Founded </a:t>
            </a:r>
            <a:r>
              <a:rPr lang="en-US" dirty="0" err="1" smtClean="0"/>
              <a:t>ComEd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898" y="2039143"/>
            <a:ext cx="5951432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355" y="139930"/>
            <a:ext cx="9905998" cy="1478570"/>
          </a:xfrm>
        </p:spPr>
        <p:txBody>
          <a:bodyPr/>
          <a:lstStyle/>
          <a:p>
            <a:pPr algn="ctr"/>
            <a:r>
              <a:rPr lang="en-US" cap="none" dirty="0" smtClean="0"/>
              <a:t>What We Have Now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642" y="1313961"/>
            <a:ext cx="7995424" cy="523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4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216141"/>
          </a:xfrm>
        </p:spPr>
        <p:txBody>
          <a:bodyPr/>
          <a:lstStyle/>
          <a:p>
            <a:pPr algn="ctr"/>
            <a:r>
              <a:rPr lang="en-US" cap="none" dirty="0" smtClean="0"/>
              <a:t>Power Demand = Supply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014761"/>
            <a:ext cx="9905999" cy="4776440"/>
          </a:xfrm>
        </p:spPr>
        <p:txBody>
          <a:bodyPr/>
          <a:lstStyle/>
          <a:p>
            <a:r>
              <a:rPr lang="en-US" dirty="0" smtClean="0"/>
              <a:t>Then and now - little or no storage</a:t>
            </a:r>
          </a:p>
          <a:p>
            <a:r>
              <a:rPr lang="en-US" dirty="0" smtClean="0"/>
              <a:t>It’s there when you ask for it</a:t>
            </a:r>
          </a:p>
          <a:p>
            <a:r>
              <a:rPr lang="en-US" dirty="0" smtClean="0"/>
              <a:t>This creates vulnerability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844" y="2834113"/>
            <a:ext cx="8253761" cy="37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/>
              <a:t>What is the greatest threat to </a:t>
            </a:r>
            <a:br>
              <a:rPr lang="en-US" cap="none" dirty="0" smtClean="0"/>
            </a:br>
            <a:r>
              <a:rPr lang="en-US" cap="none" dirty="0" smtClean="0"/>
              <a:t>the electrical grid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Trees?</a:t>
            </a:r>
          </a:p>
          <a:p>
            <a:r>
              <a:rPr lang="en-US" dirty="0" smtClean="0"/>
              <a:t>Terrorism?</a:t>
            </a:r>
          </a:p>
          <a:p>
            <a:r>
              <a:rPr lang="en-US" dirty="0" smtClean="0"/>
              <a:t>Internet hacking?</a:t>
            </a:r>
          </a:p>
          <a:p>
            <a:r>
              <a:rPr lang="en-US" dirty="0" smtClean="0"/>
              <a:t>Squirrels?</a:t>
            </a:r>
          </a:p>
          <a:p>
            <a:r>
              <a:rPr lang="en-US" dirty="0" smtClean="0"/>
              <a:t>Solar flares?</a:t>
            </a:r>
          </a:p>
          <a:p>
            <a:r>
              <a:rPr lang="en-US" dirty="0" smtClean="0"/>
              <a:t>High demand?</a:t>
            </a:r>
            <a:endParaRPr lang="en-US" dirty="0"/>
          </a:p>
        </p:txBody>
      </p:sp>
      <p:pic>
        <p:nvPicPr>
          <p:cNvPr id="2050" name="Picture 2" descr="Image result for solar fla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32" y="1970445"/>
            <a:ext cx="6984976" cy="414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4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 </a:t>
            </a:r>
            <a:r>
              <a:rPr lang="en-US" cap="none" dirty="0" smtClean="0"/>
              <a:t>Squirrels and trees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875464"/>
            <a:ext cx="5577317" cy="417760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88085"/>
            <a:ext cx="6255834" cy="35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704</TotalTime>
  <Words>533</Words>
  <Application>Microsoft Office PowerPoint</Application>
  <PresentationFormat>Widescreen</PresentationFormat>
  <Paragraphs>109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Trebuchet MS</vt:lpstr>
      <vt:lpstr>Tw Cen MT</vt:lpstr>
      <vt:lpstr>Circuit</vt:lpstr>
      <vt:lpstr>Smart Grid stories</vt:lpstr>
      <vt:lpstr>Chapter 1.  How It All Started</vt:lpstr>
      <vt:lpstr>Early Days of Electricity</vt:lpstr>
      <vt:lpstr>Enter Sam Insull</vt:lpstr>
      <vt:lpstr>Sam’s Brilliant Idea</vt:lpstr>
      <vt:lpstr>What We Have Now  </vt:lpstr>
      <vt:lpstr>Power Demand = Supply</vt:lpstr>
      <vt:lpstr>What is the greatest threat to  the electrical grid?</vt:lpstr>
      <vt:lpstr>Answer:  Squirrels and trees!</vt:lpstr>
      <vt:lpstr>The Exploding Tree</vt:lpstr>
      <vt:lpstr>Chapter 2. What happened on August 14, 2003? </vt:lpstr>
      <vt:lpstr>The Blackout of 2003</vt:lpstr>
      <vt:lpstr>Impact of Blackout</vt:lpstr>
      <vt:lpstr>How Could This Happen?</vt:lpstr>
      <vt:lpstr>America Responds</vt:lpstr>
      <vt:lpstr>Chapter 3.  The Modern Energy Consumer</vt:lpstr>
      <vt:lpstr>PowerPoint Presentation</vt:lpstr>
      <vt:lpstr>Advantages of the Smart Grid</vt:lpstr>
      <vt:lpstr>Enter Smart Meters.  So What Are They?</vt:lpstr>
      <vt:lpstr>Value of Smart Meters</vt:lpstr>
      <vt:lpstr>A look at How We Use  Electricity</vt:lpstr>
      <vt:lpstr>A Solution: Peak Time Savings</vt:lpstr>
      <vt:lpstr>Another Solution: Hourly Pricing</vt:lpstr>
      <vt:lpstr>Making Solar Energy Work</vt:lpstr>
      <vt:lpstr>Solar Power and Hourly Pricing</vt:lpstr>
      <vt:lpstr>Other Tricks to Save Money</vt:lpstr>
      <vt:lpstr>Wonderful World of LED Lighting</vt:lpstr>
      <vt:lpstr>PowerPoint Presentation</vt:lpstr>
      <vt:lpstr>Takeaways Regarding the Smart Grid</vt:lpstr>
      <vt:lpstr>The end!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Grid 101</dc:title>
  <dc:creator>computer</dc:creator>
  <cp:lastModifiedBy>User</cp:lastModifiedBy>
  <cp:revision>43</cp:revision>
  <dcterms:created xsi:type="dcterms:W3CDTF">2017-01-03T20:59:56Z</dcterms:created>
  <dcterms:modified xsi:type="dcterms:W3CDTF">2017-02-07T21:49:16Z</dcterms:modified>
</cp:coreProperties>
</file>